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58" r:id="rId5"/>
    <p:sldId id="260" r:id="rId6"/>
    <p:sldId id="261" r:id="rId7"/>
    <p:sldId id="262" r:id="rId8"/>
    <p:sldId id="263" r:id="rId9"/>
    <p:sldId id="264" r:id="rId10"/>
    <p:sldId id="265" r:id="rId11"/>
    <p:sldId id="266" r:id="rId12"/>
    <p:sldId id="25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jpeg>
</file>

<file path=ppt/media/image13.jpeg>
</file>

<file path=ppt/media/image14.jp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3009013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096778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713172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518714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162183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2163611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075346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2666136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681281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158112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3B91E5B-9314-4BA1-854A-80971D73961B}" type="datetimeFigureOut">
              <a:rPr lang="en-IN" smtClean="0"/>
              <a:t>07-04-2020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36F0C8E3-E73B-4B3C-8B8F-426B327BAAF9}" type="slidenum">
              <a:rPr lang="en-IN" smtClean="0"/>
              <a:t>‹#›</a:t>
            </a:fld>
            <a:endParaRPr lang="en-IN" dirty="0"/>
          </a:p>
        </p:txBody>
      </p:sp>
    </p:spTree>
    <p:extLst>
      <p:ext uri="{BB962C8B-B14F-4D97-AF65-F5344CB8AC3E}">
        <p14:creationId xmlns:p14="http://schemas.microsoft.com/office/powerpoint/2010/main" val="2355089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B91E5B-9314-4BA1-854A-80971D73961B}" type="datetimeFigureOut">
              <a:rPr lang="en-IN" smtClean="0"/>
              <a:t>07-04-2020</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F0C8E3-E73B-4B3C-8B8F-426B327BAAF9}" type="slidenum">
              <a:rPr lang="en-IN" smtClean="0"/>
              <a:t>‹#›</a:t>
            </a:fld>
            <a:endParaRPr lang="en-IN" dirty="0"/>
          </a:p>
        </p:txBody>
      </p:sp>
    </p:spTree>
    <p:extLst>
      <p:ext uri="{BB962C8B-B14F-4D97-AF65-F5344CB8AC3E}">
        <p14:creationId xmlns:p14="http://schemas.microsoft.com/office/powerpoint/2010/main" val="35973211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Optic disc characterization in myopic eyes</a:t>
            </a:r>
          </a:p>
        </p:txBody>
      </p:sp>
      <p:sp>
        <p:nvSpPr>
          <p:cNvPr id="3" name="Subtitle 2"/>
          <p:cNvSpPr>
            <a:spLocks noGrp="1"/>
          </p:cNvSpPr>
          <p:nvPr>
            <p:ph type="subTitle" idx="1"/>
          </p:nvPr>
        </p:nvSpPr>
        <p:spPr>
          <a:xfrm>
            <a:off x="1524000" y="4702628"/>
            <a:ext cx="9144000" cy="555171"/>
          </a:xfrm>
        </p:spPr>
        <p:txBody>
          <a:bodyPr/>
          <a:lstStyle/>
          <a:p>
            <a:r>
              <a:rPr lang="en-IN" dirty="0"/>
              <a:t>March 11, 2020</a:t>
            </a:r>
          </a:p>
        </p:txBody>
      </p:sp>
    </p:spTree>
    <p:extLst>
      <p:ext uri="{BB962C8B-B14F-4D97-AF65-F5344CB8AC3E}">
        <p14:creationId xmlns:p14="http://schemas.microsoft.com/office/powerpoint/2010/main" val="1629862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084216"/>
            <a:ext cx="6084794" cy="405652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4794" y="1084216"/>
            <a:ext cx="6087630" cy="4056529"/>
          </a:xfrm>
          <a:prstGeom prst="rect">
            <a:avLst/>
          </a:prstGeom>
        </p:spPr>
      </p:pic>
    </p:spTree>
    <p:extLst>
      <p:ext uri="{BB962C8B-B14F-4D97-AF65-F5344CB8AC3E}">
        <p14:creationId xmlns:p14="http://schemas.microsoft.com/office/powerpoint/2010/main" val="1060398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92826"/>
            <a:ext cx="7237640" cy="4825093"/>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9935" t="9970" r="14718" b="14685"/>
          <a:stretch/>
        </p:blipFill>
        <p:spPr>
          <a:xfrm>
            <a:off x="7289892" y="1392826"/>
            <a:ext cx="4825093" cy="4825092"/>
          </a:xfrm>
          <a:prstGeom prst="rect">
            <a:avLst/>
          </a:prstGeom>
        </p:spPr>
      </p:pic>
      <p:sp>
        <p:nvSpPr>
          <p:cNvPr id="6" name="TextBox 5"/>
          <p:cNvSpPr txBox="1"/>
          <p:nvPr/>
        </p:nvSpPr>
        <p:spPr>
          <a:xfrm>
            <a:off x="9339944" y="5512526"/>
            <a:ext cx="1072409" cy="369332"/>
          </a:xfrm>
          <a:prstGeom prst="rect">
            <a:avLst/>
          </a:prstGeom>
          <a:noFill/>
        </p:spPr>
        <p:txBody>
          <a:bodyPr wrap="none" rtlCol="0">
            <a:spAutoFit/>
          </a:bodyPr>
          <a:lstStyle/>
          <a:p>
            <a:r>
              <a:rPr lang="en-IN" b="1" dirty="0">
                <a:solidFill>
                  <a:schemeClr val="bg1"/>
                </a:solidFill>
              </a:rPr>
              <a:t>RPE layer</a:t>
            </a:r>
          </a:p>
        </p:txBody>
      </p:sp>
      <p:cxnSp>
        <p:nvCxnSpPr>
          <p:cNvPr id="8" name="Straight Arrow Connector 7"/>
          <p:cNvCxnSpPr/>
          <p:nvPr/>
        </p:nvCxnSpPr>
        <p:spPr>
          <a:xfrm flipV="1">
            <a:off x="9876148" y="3805373"/>
            <a:ext cx="574138" cy="161571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9339944" y="3683726"/>
            <a:ext cx="362494" cy="173736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3000104" y="5848586"/>
            <a:ext cx="1072409" cy="369332"/>
          </a:xfrm>
          <a:prstGeom prst="rect">
            <a:avLst/>
          </a:prstGeom>
          <a:noFill/>
        </p:spPr>
        <p:txBody>
          <a:bodyPr wrap="square" rtlCol="0">
            <a:spAutoFit/>
          </a:bodyPr>
          <a:lstStyle/>
          <a:p>
            <a:r>
              <a:rPr lang="en-IN" b="1" dirty="0">
                <a:solidFill>
                  <a:schemeClr val="bg1"/>
                </a:solidFill>
              </a:rPr>
              <a:t>RPE layer</a:t>
            </a:r>
          </a:p>
        </p:txBody>
      </p:sp>
      <p:cxnSp>
        <p:nvCxnSpPr>
          <p:cNvPr id="14" name="Straight Arrow Connector 13"/>
          <p:cNvCxnSpPr/>
          <p:nvPr/>
        </p:nvCxnSpPr>
        <p:spPr>
          <a:xfrm flipV="1">
            <a:off x="3536308" y="3931920"/>
            <a:ext cx="1114069" cy="1825227"/>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2638697" y="3683726"/>
            <a:ext cx="723901" cy="207342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336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 </a:t>
            </a:r>
          </a:p>
        </p:txBody>
      </p:sp>
      <p:sp>
        <p:nvSpPr>
          <p:cNvPr id="3" name="Content Placeholder 2"/>
          <p:cNvSpPr>
            <a:spLocks noGrp="1"/>
          </p:cNvSpPr>
          <p:nvPr>
            <p:ph idx="1"/>
          </p:nvPr>
        </p:nvSpPr>
        <p:spPr/>
        <p:txBody>
          <a:bodyPr>
            <a:normAutofit fontScale="70000" lnSpcReduction="20000"/>
          </a:bodyPr>
          <a:lstStyle/>
          <a:p>
            <a:pPr marL="514350" indent="-514350">
              <a:buFont typeface="+mj-lt"/>
              <a:buAutoNum type="arabicPeriod"/>
            </a:pPr>
            <a:r>
              <a:rPr lang="en-IN" dirty="0"/>
              <a:t>Guo Y, Liu LJ, Tang P, et al. Parapapillary gamma zone and progression of myopia in school children: The Beijing Children Eye Study. Invest Ophthalmol Vis Sci. 2018;59:1609–1616.</a:t>
            </a:r>
          </a:p>
          <a:p>
            <a:pPr marL="514350" indent="-514350">
              <a:buFont typeface="+mj-lt"/>
              <a:buAutoNum type="arabicPeriod"/>
            </a:pPr>
            <a:r>
              <a:rPr lang="en-IN" dirty="0"/>
              <a:t>Jonas JB, Jonas SB, Jonas RA, et al. Parapapillary atrophy: histological gamma zone and delta zone. PLoS One. 2012;7:e47237.</a:t>
            </a:r>
          </a:p>
          <a:p>
            <a:pPr marL="514350" indent="-514350">
              <a:buFont typeface="+mj-lt"/>
              <a:buAutoNum type="arabicPeriod"/>
            </a:pPr>
            <a:r>
              <a:rPr lang="en-IN" dirty="0"/>
              <a:t>Jonas JB, Ohno-Matsui K, Spaide RF, et al. Macular Bruch’s membrane defects and axial length: association with gamma zone and delta zone in peripapillary region. Invest Ophthalmol Vis Sci. 2013;54:1295–1302.</a:t>
            </a:r>
          </a:p>
          <a:p>
            <a:pPr marL="514350" indent="-514350">
              <a:buFont typeface="+mj-lt"/>
              <a:buAutoNum type="arabicPeriod"/>
            </a:pPr>
            <a:r>
              <a:rPr lang="en-IN" dirty="0"/>
              <a:t>Jonas JB, Fang Y, Weber P, et al. Parapapillary gamma zone and delta zone in high myopia. Retina. 2018;38:931–938.</a:t>
            </a:r>
          </a:p>
          <a:p>
            <a:pPr marL="514350" indent="-514350">
              <a:buFont typeface="+mj-lt"/>
              <a:buAutoNum type="arabicPeriod"/>
            </a:pPr>
            <a:r>
              <a:rPr lang="en-IN" dirty="0"/>
              <a:t>Guo Y, Liu LJ, Parapapillary gamma zone and progression of myopia in school children: The Beijing Children Eye Study Tang P, et al.. Invest Ophthalmol Vis Sci. 2018;59:1609–1616. </a:t>
            </a:r>
          </a:p>
          <a:p>
            <a:pPr marL="514350" indent="-514350">
              <a:buFont typeface="+mj-lt"/>
              <a:buAutoNum type="arabicPeriod"/>
            </a:pPr>
            <a:r>
              <a:rPr lang="en-IN" dirty="0"/>
              <a:t>Dai Y, Jonas JB, Huang H, et al. Microstructure of parapapillary atrophy: beta zone and gamma zone. Invest Ophthalmol Vis Sci. 2013;54:2013–2018.</a:t>
            </a:r>
          </a:p>
          <a:p>
            <a:pPr marL="514350" indent="-514350">
              <a:buFont typeface="+mj-lt"/>
              <a:buAutoNum type="arabicPeriod"/>
            </a:pPr>
            <a:r>
              <a:rPr lang="en-IN" dirty="0"/>
              <a:t>Zhang Q, Xu L, Wei WB, et al. Size and shape of Bruch’s membrane opening in relationship to axial length, gamma zone and macular Bruch’s membrane defects. Invest Ophthalmol Vis Sci. 2019;60:2591–2598</a:t>
            </a:r>
          </a:p>
          <a:p>
            <a:pPr marL="514350" indent="-514350">
              <a:buFont typeface="+mj-lt"/>
              <a:buAutoNum type="arabicPeriod"/>
            </a:pPr>
            <a:endParaRPr lang="en-IN" dirty="0"/>
          </a:p>
        </p:txBody>
      </p:sp>
    </p:spTree>
    <p:extLst>
      <p:ext uri="{BB962C8B-B14F-4D97-AF65-F5344CB8AC3E}">
        <p14:creationId xmlns:p14="http://schemas.microsoft.com/office/powerpoint/2010/main" val="2385750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Normal Optic Nerve Head</a:t>
            </a:r>
          </a:p>
        </p:txBody>
      </p:sp>
      <p:pic>
        <p:nvPicPr>
          <p:cNvPr id="5" name="Picture 4"/>
          <p:cNvPicPr>
            <a:picLocks noChangeAspect="1"/>
          </p:cNvPicPr>
          <p:nvPr/>
        </p:nvPicPr>
        <p:blipFill>
          <a:blip r:embed="rId2"/>
          <a:stretch>
            <a:fillRect/>
          </a:stretch>
        </p:blipFill>
        <p:spPr>
          <a:xfrm>
            <a:off x="838200" y="1511754"/>
            <a:ext cx="6657975" cy="5010150"/>
          </a:xfrm>
          <a:prstGeom prst="rect">
            <a:avLst/>
          </a:prstGeom>
        </p:spPr>
      </p:pic>
      <p:cxnSp>
        <p:nvCxnSpPr>
          <p:cNvPr id="7" name="Straight Arrow Connector 6"/>
          <p:cNvCxnSpPr/>
          <p:nvPr/>
        </p:nvCxnSpPr>
        <p:spPr>
          <a:xfrm flipH="1" flipV="1">
            <a:off x="4075612" y="4310743"/>
            <a:ext cx="3762102" cy="1515291"/>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837714" y="5579288"/>
            <a:ext cx="2129246" cy="369332"/>
          </a:xfrm>
          <a:prstGeom prst="rect">
            <a:avLst/>
          </a:prstGeom>
          <a:noFill/>
        </p:spPr>
        <p:txBody>
          <a:bodyPr wrap="square" rtlCol="0">
            <a:spAutoFit/>
          </a:bodyPr>
          <a:lstStyle/>
          <a:p>
            <a:r>
              <a:rPr lang="en-IN" dirty="0"/>
              <a:t>Fovea</a:t>
            </a:r>
          </a:p>
        </p:txBody>
      </p:sp>
      <p:cxnSp>
        <p:nvCxnSpPr>
          <p:cNvPr id="11" name="Straight Arrow Connector 10"/>
          <p:cNvCxnSpPr/>
          <p:nvPr/>
        </p:nvCxnSpPr>
        <p:spPr>
          <a:xfrm flipH="1" flipV="1">
            <a:off x="7021286" y="4180116"/>
            <a:ext cx="1600200" cy="561701"/>
          </a:xfrm>
          <a:prstGeom prst="straightConnector1">
            <a:avLst/>
          </a:prstGeom>
          <a:ln w="50800">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5897880" y="3407435"/>
            <a:ext cx="1123406" cy="1371600"/>
          </a:xfrm>
          <a:prstGeom prst="ellipse">
            <a:avLst/>
          </a:prstGeom>
          <a:noFill/>
          <a:ln w="4445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TextBox 13"/>
          <p:cNvSpPr txBox="1"/>
          <p:nvPr/>
        </p:nvSpPr>
        <p:spPr>
          <a:xfrm>
            <a:off x="8595359" y="4575760"/>
            <a:ext cx="2129246" cy="646331"/>
          </a:xfrm>
          <a:prstGeom prst="rect">
            <a:avLst/>
          </a:prstGeom>
          <a:noFill/>
        </p:spPr>
        <p:txBody>
          <a:bodyPr wrap="square" rtlCol="0">
            <a:spAutoFit/>
          </a:bodyPr>
          <a:lstStyle/>
          <a:p>
            <a:r>
              <a:rPr lang="en-IN" dirty="0"/>
              <a:t>Optic nerve head / Disc</a:t>
            </a:r>
          </a:p>
        </p:txBody>
      </p:sp>
      <p:sp>
        <p:nvSpPr>
          <p:cNvPr id="2" name="TextBox 1"/>
          <p:cNvSpPr txBox="1"/>
          <p:nvPr/>
        </p:nvSpPr>
        <p:spPr>
          <a:xfrm>
            <a:off x="7821386" y="1970192"/>
            <a:ext cx="4075610" cy="1200329"/>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00FF"/>
                </a:solidFill>
              </a:rPr>
              <a:t>Expected changes in myopia</a:t>
            </a:r>
          </a:p>
          <a:p>
            <a:pPr marL="742950" lvl="1" indent="-285750">
              <a:buFont typeface="Arial" panose="020B0604020202020204" pitchFamily="34" charset="0"/>
              <a:buChar char="•"/>
            </a:pPr>
            <a:r>
              <a:rPr lang="en-IN" dirty="0">
                <a:solidFill>
                  <a:srgbClr val="0000FF"/>
                </a:solidFill>
              </a:rPr>
              <a:t>Central retinal changes </a:t>
            </a:r>
          </a:p>
          <a:p>
            <a:pPr marL="742950" lvl="1" indent="-285750">
              <a:buFont typeface="Arial" panose="020B0604020202020204" pitchFamily="34" charset="0"/>
              <a:buChar char="•"/>
            </a:pPr>
            <a:r>
              <a:rPr lang="en-IN" dirty="0">
                <a:solidFill>
                  <a:srgbClr val="0000FF"/>
                </a:solidFill>
              </a:rPr>
              <a:t>Disc related changes </a:t>
            </a:r>
          </a:p>
          <a:p>
            <a:pPr marL="742950" lvl="1" indent="-285750">
              <a:buFont typeface="Arial" panose="020B0604020202020204" pitchFamily="34" charset="0"/>
              <a:buChar char="•"/>
            </a:pPr>
            <a:r>
              <a:rPr lang="en-IN" dirty="0">
                <a:solidFill>
                  <a:srgbClr val="0000FF"/>
                </a:solidFill>
              </a:rPr>
              <a:t>Peripheral changes </a:t>
            </a:r>
          </a:p>
        </p:txBody>
      </p:sp>
    </p:spTree>
    <p:extLst>
      <p:ext uri="{BB962C8B-B14F-4D97-AF65-F5344CB8AC3E}">
        <p14:creationId xmlns:p14="http://schemas.microsoft.com/office/powerpoint/2010/main" val="1974099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Myopic Eye </a:t>
            </a:r>
          </a:p>
        </p:txBody>
      </p:sp>
      <p:pic>
        <p:nvPicPr>
          <p:cNvPr id="3" name="Picture 2"/>
          <p:cNvPicPr>
            <a:picLocks noChangeAspect="1"/>
          </p:cNvPicPr>
          <p:nvPr/>
        </p:nvPicPr>
        <p:blipFill>
          <a:blip r:embed="rId2"/>
          <a:stretch>
            <a:fillRect/>
          </a:stretch>
        </p:blipFill>
        <p:spPr>
          <a:xfrm>
            <a:off x="3900487" y="184376"/>
            <a:ext cx="5996661" cy="6542995"/>
          </a:xfrm>
          <a:prstGeom prst="rect">
            <a:avLst/>
          </a:prstGeom>
        </p:spPr>
      </p:pic>
    </p:spTree>
    <p:extLst>
      <p:ext uri="{BB962C8B-B14F-4D97-AF65-F5344CB8AC3E}">
        <p14:creationId xmlns:p14="http://schemas.microsoft.com/office/powerpoint/2010/main" val="64267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152040" y="4850631"/>
            <a:ext cx="5039960" cy="1569660"/>
          </a:xfrm>
          <a:prstGeom prst="rect">
            <a:avLst/>
          </a:prstGeom>
          <a:noFill/>
        </p:spPr>
        <p:txBody>
          <a:bodyPr wrap="square" rtlCol="0">
            <a:spAutoFit/>
          </a:bodyPr>
          <a:lstStyle/>
          <a:p>
            <a:r>
              <a:rPr lang="en-IN" sz="1200" dirty="0"/>
              <a:t>doi:10.1371/journal.pone.0170733.g001</a:t>
            </a:r>
          </a:p>
          <a:p>
            <a:endParaRPr lang="en-IN" sz="1200" dirty="0"/>
          </a:p>
          <a:p>
            <a:r>
              <a:rPr lang="en-IN" sz="1200" dirty="0"/>
              <a:t>White dotted line: optic disc margin</a:t>
            </a:r>
          </a:p>
          <a:p>
            <a:r>
              <a:rPr lang="en-IN" sz="1200" dirty="0"/>
              <a:t>Yellow dotted line: BMO</a:t>
            </a:r>
          </a:p>
          <a:p>
            <a:r>
              <a:rPr lang="en-IN" sz="1200" dirty="0"/>
              <a:t>Blue dotted line: Beta zone PPA margin</a:t>
            </a:r>
          </a:p>
          <a:p>
            <a:r>
              <a:rPr lang="en-IN" sz="1200" dirty="0"/>
              <a:t>Distance of red line: </a:t>
            </a:r>
          </a:p>
          <a:p>
            <a:r>
              <a:rPr lang="en-IN" sz="1200" dirty="0"/>
              <a:t>Red arrow: The BM opening</a:t>
            </a:r>
          </a:p>
          <a:p>
            <a:r>
              <a:rPr lang="en-IN" sz="1200" dirty="0"/>
              <a:t>Red dotted line: The width of the temporal PPA without BM (gamma zone)</a:t>
            </a:r>
          </a:p>
        </p:txBody>
      </p:sp>
      <p:sp>
        <p:nvSpPr>
          <p:cNvPr id="2" name="Title 1"/>
          <p:cNvSpPr>
            <a:spLocks noGrp="1"/>
          </p:cNvSpPr>
          <p:nvPr>
            <p:ph type="title"/>
          </p:nvPr>
        </p:nvSpPr>
        <p:spPr/>
        <p:txBody>
          <a:bodyPr/>
          <a:lstStyle/>
          <a:p>
            <a:r>
              <a:rPr lang="en-IN" dirty="0"/>
              <a:t>Optic nerve head characterisation in myopia</a:t>
            </a:r>
          </a:p>
        </p:txBody>
      </p:sp>
      <p:sp>
        <p:nvSpPr>
          <p:cNvPr id="3" name="Content Placeholder 2"/>
          <p:cNvSpPr>
            <a:spLocks noGrp="1"/>
          </p:cNvSpPr>
          <p:nvPr>
            <p:ph idx="1"/>
          </p:nvPr>
        </p:nvSpPr>
        <p:spPr>
          <a:xfrm>
            <a:off x="838200" y="1825625"/>
            <a:ext cx="6281057" cy="4351338"/>
          </a:xfrm>
        </p:spPr>
        <p:txBody>
          <a:bodyPr>
            <a:normAutofit fontScale="92500"/>
          </a:bodyPr>
          <a:lstStyle/>
          <a:p>
            <a:r>
              <a:rPr lang="en-IN" dirty="0"/>
              <a:t>With increasing axial length</a:t>
            </a:r>
          </a:p>
          <a:p>
            <a:pPr lvl="1"/>
            <a:r>
              <a:rPr lang="en-IN" dirty="0"/>
              <a:t>Changes in shape from an almost circular one to a vertically oval structure</a:t>
            </a:r>
            <a:r>
              <a:rPr lang="en-IN" baseline="30000" dirty="0"/>
              <a:t>1</a:t>
            </a:r>
          </a:p>
          <a:p>
            <a:pPr lvl="1"/>
            <a:r>
              <a:rPr lang="en-IN" dirty="0"/>
              <a:t>Parapapillary gamma zone develops and enlarges at the temporal disc border</a:t>
            </a:r>
            <a:r>
              <a:rPr lang="en-IN" baseline="30000" dirty="0"/>
              <a:t>2-5</a:t>
            </a:r>
          </a:p>
          <a:p>
            <a:pPr lvl="1"/>
            <a:r>
              <a:rPr lang="en-IN" dirty="0"/>
              <a:t>The width of gamma zone corresponded to the amount of overhanging of Bruch membrane (BM) into the intrapapillary compartment at the nasal disc side</a:t>
            </a:r>
            <a:r>
              <a:rPr lang="en-IN" baseline="30000" dirty="0"/>
              <a:t>6</a:t>
            </a:r>
          </a:p>
          <a:p>
            <a:pPr lvl="1"/>
            <a:r>
              <a:rPr lang="en-IN" dirty="0"/>
              <a:t>It suggested that the development of gamma zone in medium myopic eyes was because of a shift of the Bruch membrane opening (BMO) in the direction to the macula </a:t>
            </a:r>
            <a:endParaRPr lang="en-IN" baseline="30000" dirty="0"/>
          </a:p>
        </p:txBody>
      </p:sp>
      <p:pic>
        <p:nvPicPr>
          <p:cNvPr id="4" name="Picture 3"/>
          <p:cNvPicPr>
            <a:picLocks noChangeAspect="1"/>
          </p:cNvPicPr>
          <p:nvPr/>
        </p:nvPicPr>
        <p:blipFill>
          <a:blip r:embed="rId2"/>
          <a:stretch>
            <a:fillRect/>
          </a:stretch>
        </p:blipFill>
        <p:spPr>
          <a:xfrm>
            <a:off x="7152040" y="1825626"/>
            <a:ext cx="4686854" cy="3072946"/>
          </a:xfrm>
          <a:prstGeom prst="rect">
            <a:avLst/>
          </a:prstGeom>
        </p:spPr>
      </p:pic>
    </p:spTree>
    <p:extLst>
      <p:ext uri="{BB962C8B-B14F-4D97-AF65-F5344CB8AC3E}">
        <p14:creationId xmlns:p14="http://schemas.microsoft.com/office/powerpoint/2010/main" val="1098865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Optic Nerve head tilt</a:t>
            </a:r>
          </a:p>
        </p:txBody>
      </p:sp>
      <p:pic>
        <p:nvPicPr>
          <p:cNvPr id="4" name="Picture 3"/>
          <p:cNvPicPr>
            <a:picLocks noChangeAspect="1"/>
          </p:cNvPicPr>
          <p:nvPr/>
        </p:nvPicPr>
        <p:blipFill rotWithShape="1">
          <a:blip r:embed="rId2"/>
          <a:srcRect l="2729" r="1579" b="5810"/>
          <a:stretch/>
        </p:blipFill>
        <p:spPr>
          <a:xfrm>
            <a:off x="5321488" y="1854926"/>
            <a:ext cx="6807931" cy="3383167"/>
          </a:xfrm>
          <a:prstGeom prst="rect">
            <a:avLst/>
          </a:prstGeom>
        </p:spPr>
      </p:pic>
      <p:pic>
        <p:nvPicPr>
          <p:cNvPr id="5" name="Picture 4"/>
          <p:cNvPicPr>
            <a:picLocks noChangeAspect="1"/>
          </p:cNvPicPr>
          <p:nvPr/>
        </p:nvPicPr>
        <p:blipFill>
          <a:blip r:embed="rId3"/>
          <a:stretch>
            <a:fillRect/>
          </a:stretch>
        </p:blipFill>
        <p:spPr>
          <a:xfrm>
            <a:off x="250391" y="1854926"/>
            <a:ext cx="5071098" cy="3383167"/>
          </a:xfrm>
          <a:prstGeom prst="rect">
            <a:avLst/>
          </a:prstGeom>
        </p:spPr>
      </p:pic>
    </p:spTree>
    <p:extLst>
      <p:ext uri="{BB962C8B-B14F-4D97-AF65-F5344CB8AC3E}">
        <p14:creationId xmlns:p14="http://schemas.microsoft.com/office/powerpoint/2010/main" val="89418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Wang CY et al, 2018</a:t>
            </a:r>
          </a:p>
        </p:txBody>
      </p:sp>
      <p:sp>
        <p:nvSpPr>
          <p:cNvPr id="3" name="Content Placeholder 2"/>
          <p:cNvSpPr>
            <a:spLocks noGrp="1"/>
          </p:cNvSpPr>
          <p:nvPr>
            <p:ph idx="1"/>
          </p:nvPr>
        </p:nvSpPr>
        <p:spPr/>
        <p:txBody>
          <a:bodyPr/>
          <a:lstStyle/>
          <a:p>
            <a:r>
              <a:rPr lang="en-IN" dirty="0"/>
              <a:t>The overall RNLFT significantly decreased with higher myopic refractive error and male sex</a:t>
            </a:r>
          </a:p>
        </p:txBody>
      </p:sp>
      <p:pic>
        <p:nvPicPr>
          <p:cNvPr id="4" name="Picture 3"/>
          <p:cNvPicPr>
            <a:picLocks noChangeAspect="1"/>
          </p:cNvPicPr>
          <p:nvPr/>
        </p:nvPicPr>
        <p:blipFill rotWithShape="1">
          <a:blip r:embed="rId2"/>
          <a:srcRect l="29363" t="33482" r="38639" b="25074"/>
          <a:stretch/>
        </p:blipFill>
        <p:spPr>
          <a:xfrm>
            <a:off x="34238" y="2909481"/>
            <a:ext cx="3859185" cy="2810282"/>
          </a:xfrm>
          <a:prstGeom prst="rect">
            <a:avLst/>
          </a:prstGeom>
        </p:spPr>
      </p:pic>
      <p:pic>
        <p:nvPicPr>
          <p:cNvPr id="5" name="Picture 4"/>
          <p:cNvPicPr>
            <a:picLocks noChangeAspect="1"/>
          </p:cNvPicPr>
          <p:nvPr/>
        </p:nvPicPr>
        <p:blipFill rotWithShape="1">
          <a:blip r:embed="rId3"/>
          <a:srcRect l="18508" t="41160" r="19947" b="18125"/>
          <a:stretch/>
        </p:blipFill>
        <p:spPr>
          <a:xfrm>
            <a:off x="4064725" y="2741432"/>
            <a:ext cx="8007532" cy="2978331"/>
          </a:xfrm>
          <a:prstGeom prst="rect">
            <a:avLst/>
          </a:prstGeom>
        </p:spPr>
      </p:pic>
      <p:pic>
        <p:nvPicPr>
          <p:cNvPr id="6" name="Picture 5"/>
          <p:cNvPicPr>
            <a:picLocks noChangeAspect="1"/>
          </p:cNvPicPr>
          <p:nvPr/>
        </p:nvPicPr>
        <p:blipFill rotWithShape="1">
          <a:blip r:embed="rId2"/>
          <a:srcRect l="61611" t="33482" r="29658" b="56143"/>
          <a:stretch/>
        </p:blipFill>
        <p:spPr>
          <a:xfrm>
            <a:off x="3096589" y="3046822"/>
            <a:ext cx="796834" cy="532401"/>
          </a:xfrm>
          <a:prstGeom prst="rect">
            <a:avLst/>
          </a:prstGeom>
        </p:spPr>
      </p:pic>
      <p:sp>
        <p:nvSpPr>
          <p:cNvPr id="7" name="TextBox 6"/>
          <p:cNvSpPr txBox="1"/>
          <p:nvPr/>
        </p:nvSpPr>
        <p:spPr>
          <a:xfrm>
            <a:off x="195943" y="5891349"/>
            <a:ext cx="3697480" cy="738664"/>
          </a:xfrm>
          <a:prstGeom prst="rect">
            <a:avLst/>
          </a:prstGeom>
          <a:noFill/>
        </p:spPr>
        <p:txBody>
          <a:bodyPr wrap="square" rtlCol="0">
            <a:spAutoFit/>
          </a:bodyPr>
          <a:lstStyle/>
          <a:p>
            <a:pPr algn="ctr"/>
            <a:r>
              <a:rPr lang="en-IN" sz="1400" dirty="0"/>
              <a:t>Peripapillary RNFL thickness in various sectors stratified by sex in the Gobi Desert Children Eye Study</a:t>
            </a:r>
          </a:p>
        </p:txBody>
      </p:sp>
      <p:cxnSp>
        <p:nvCxnSpPr>
          <p:cNvPr id="9" name="Straight Connector 8"/>
          <p:cNvCxnSpPr/>
          <p:nvPr/>
        </p:nvCxnSpPr>
        <p:spPr>
          <a:xfrm flipV="1">
            <a:off x="592705" y="4203510"/>
            <a:ext cx="2064061" cy="940"/>
          </a:xfrm>
          <a:prstGeom prst="line">
            <a:avLst/>
          </a:prstGeom>
          <a:ln w="1270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647505" y="3788079"/>
            <a:ext cx="2064061" cy="940"/>
          </a:xfrm>
          <a:prstGeom prst="line">
            <a:avLst/>
          </a:prstGeom>
          <a:ln w="1270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00063" y="4628039"/>
            <a:ext cx="2064061" cy="940"/>
          </a:xfrm>
          <a:prstGeom prst="line">
            <a:avLst/>
          </a:prstGeom>
          <a:ln w="12700">
            <a:solidFill>
              <a:srgbClr val="0000FF"/>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6965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Influence of optic disc-fovea distance on macular thickness measurements with OCT in healthy myopic eyes</a:t>
            </a:r>
          </a:p>
        </p:txBody>
      </p:sp>
      <p:pic>
        <p:nvPicPr>
          <p:cNvPr id="4" name="Picture 3"/>
          <p:cNvPicPr>
            <a:picLocks noChangeAspect="1"/>
          </p:cNvPicPr>
          <p:nvPr/>
        </p:nvPicPr>
        <p:blipFill rotWithShape="1">
          <a:blip r:embed="rId2"/>
          <a:srcRect l="30958" t="28303" r="21855" b="8125"/>
          <a:stretch/>
        </p:blipFill>
        <p:spPr>
          <a:xfrm>
            <a:off x="838200" y="2756263"/>
            <a:ext cx="3828590" cy="2899954"/>
          </a:xfrm>
          <a:prstGeom prst="rect">
            <a:avLst/>
          </a:prstGeom>
        </p:spPr>
      </p:pic>
      <p:pic>
        <p:nvPicPr>
          <p:cNvPr id="5" name="Picture 4"/>
          <p:cNvPicPr>
            <a:picLocks noChangeAspect="1"/>
          </p:cNvPicPr>
          <p:nvPr/>
        </p:nvPicPr>
        <p:blipFill rotWithShape="1">
          <a:blip r:embed="rId3"/>
          <a:srcRect l="31761" t="20447" r="35509" b="23661"/>
          <a:stretch/>
        </p:blipFill>
        <p:spPr>
          <a:xfrm>
            <a:off x="5371629" y="1333893"/>
            <a:ext cx="5640360" cy="5415437"/>
          </a:xfrm>
          <a:prstGeom prst="rect">
            <a:avLst/>
          </a:prstGeom>
        </p:spPr>
      </p:pic>
      <p:sp>
        <p:nvSpPr>
          <p:cNvPr id="6" name="Rectangle 5"/>
          <p:cNvSpPr/>
          <p:nvPr/>
        </p:nvSpPr>
        <p:spPr>
          <a:xfrm>
            <a:off x="5146766" y="1854926"/>
            <a:ext cx="5251268" cy="2743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p:cNvSpPr/>
          <p:nvPr/>
        </p:nvSpPr>
        <p:spPr>
          <a:xfrm>
            <a:off x="5142410" y="2817225"/>
            <a:ext cx="5251268" cy="2743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533854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Proposed study…..</a:t>
            </a:r>
          </a:p>
        </p:txBody>
      </p:sp>
      <p:sp>
        <p:nvSpPr>
          <p:cNvPr id="3" name="Content Placeholder 2"/>
          <p:cNvSpPr>
            <a:spLocks noGrp="1"/>
          </p:cNvSpPr>
          <p:nvPr>
            <p:ph idx="1"/>
          </p:nvPr>
        </p:nvSpPr>
        <p:spPr>
          <a:xfrm>
            <a:off x="838200" y="1825625"/>
            <a:ext cx="5249091" cy="4351338"/>
          </a:xfrm>
        </p:spPr>
        <p:txBody>
          <a:bodyPr/>
          <a:lstStyle/>
          <a:p>
            <a:r>
              <a:rPr lang="en-IN" dirty="0"/>
              <a:t>Guo Y at al., 2018 investigated the parapapillary gamma zone and optic disc dimensions and shape were measured on fundus photographs.</a:t>
            </a:r>
          </a:p>
          <a:p>
            <a:pPr lvl="1"/>
            <a:r>
              <a:rPr lang="en-IN" dirty="0"/>
              <a:t>Can we quantify the parapapillary gamma zone and optic disc dimensions using SD-OCT images?</a:t>
            </a:r>
          </a:p>
          <a:p>
            <a:pPr lvl="2"/>
            <a:r>
              <a:rPr lang="en-IN" dirty="0"/>
              <a:t>Most of the optic disc dimensions are measured by the inbuilt algorithm</a:t>
            </a:r>
          </a:p>
        </p:txBody>
      </p:sp>
      <p:pic>
        <p:nvPicPr>
          <p:cNvPr id="5" name="Picture 4"/>
          <p:cNvPicPr>
            <a:picLocks noChangeAspect="1"/>
          </p:cNvPicPr>
          <p:nvPr/>
        </p:nvPicPr>
        <p:blipFill rotWithShape="1">
          <a:blip r:embed="rId2"/>
          <a:srcRect l="21923" t="30982" r="44143" b="11160"/>
          <a:stretch/>
        </p:blipFill>
        <p:spPr>
          <a:xfrm>
            <a:off x="6096000" y="365125"/>
            <a:ext cx="5832487" cy="5590903"/>
          </a:xfrm>
          <a:prstGeom prst="rect">
            <a:avLst/>
          </a:prstGeom>
        </p:spPr>
      </p:pic>
      <p:sp>
        <p:nvSpPr>
          <p:cNvPr id="6" name="Rectangle 5"/>
          <p:cNvSpPr/>
          <p:nvPr/>
        </p:nvSpPr>
        <p:spPr>
          <a:xfrm>
            <a:off x="7785463" y="914400"/>
            <a:ext cx="2455817" cy="129322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16498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Various limitations in literature!</a:t>
            </a:r>
          </a:p>
        </p:txBody>
      </p:sp>
      <p:sp>
        <p:nvSpPr>
          <p:cNvPr id="3" name="Content Placeholder 2"/>
          <p:cNvSpPr>
            <a:spLocks noGrp="1"/>
          </p:cNvSpPr>
          <p:nvPr>
            <p:ph idx="1"/>
          </p:nvPr>
        </p:nvSpPr>
        <p:spPr>
          <a:xfrm>
            <a:off x="838200" y="1825625"/>
            <a:ext cx="6006737" cy="4351338"/>
          </a:xfrm>
        </p:spPr>
        <p:txBody>
          <a:bodyPr>
            <a:normAutofit fontScale="92500" lnSpcReduction="10000"/>
          </a:bodyPr>
          <a:lstStyle/>
          <a:p>
            <a:r>
              <a:rPr lang="en-IN" dirty="0"/>
              <a:t>Jonas JB et al, 2012 &amp; Jonas JB et al., 2013 used sample during the post-mortem and also after enucleation</a:t>
            </a:r>
          </a:p>
          <a:p>
            <a:r>
              <a:rPr lang="en-IN" dirty="0"/>
              <a:t>Jonas JB et al, 2018 used fundus images and NOT OCT</a:t>
            </a:r>
          </a:p>
          <a:p>
            <a:pPr lvl="1"/>
            <a:r>
              <a:rPr lang="en-IN" dirty="0"/>
              <a:t>Author recommends SS-OCT for imaging</a:t>
            </a:r>
          </a:p>
          <a:p>
            <a:r>
              <a:rPr lang="en-IN" dirty="0"/>
              <a:t>Dai Y et al, 2013 recommended OCT based imaging with enhanced depth imaging (EDI)</a:t>
            </a:r>
          </a:p>
          <a:p>
            <a:r>
              <a:rPr lang="en-IN" dirty="0"/>
              <a:t>Zhang Q et al, 2019 reported that visualisation of BMO may difficult in OCT</a:t>
            </a:r>
          </a:p>
          <a:p>
            <a:pPr lvl="1"/>
            <a:r>
              <a:rPr lang="en-IN" dirty="0"/>
              <a:t>Due to overlaying tissue in some eyes</a:t>
            </a:r>
          </a:p>
          <a:p>
            <a:pPr lvl="1"/>
            <a:endParaRPr lang="en-IN" dirty="0"/>
          </a:p>
          <a:p>
            <a:endParaRPr lang="en-IN" dirty="0"/>
          </a:p>
        </p:txBody>
      </p:sp>
      <p:pic>
        <p:nvPicPr>
          <p:cNvPr id="4" name="Picture 3"/>
          <p:cNvPicPr>
            <a:picLocks noChangeAspect="1"/>
          </p:cNvPicPr>
          <p:nvPr/>
        </p:nvPicPr>
        <p:blipFill rotWithShape="1">
          <a:blip r:embed="rId2"/>
          <a:srcRect l="14694" t="33661" r="26373" b="14553"/>
          <a:stretch/>
        </p:blipFill>
        <p:spPr>
          <a:xfrm>
            <a:off x="6847113" y="1825625"/>
            <a:ext cx="5215311" cy="2576558"/>
          </a:xfrm>
          <a:prstGeom prst="rect">
            <a:avLst/>
          </a:prstGeom>
        </p:spPr>
      </p:pic>
    </p:spTree>
    <p:extLst>
      <p:ext uri="{BB962C8B-B14F-4D97-AF65-F5344CB8AC3E}">
        <p14:creationId xmlns:p14="http://schemas.microsoft.com/office/powerpoint/2010/main" val="36151385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562</TotalTime>
  <Words>611</Words>
  <Application>Microsoft Office PowerPoint</Application>
  <PresentationFormat>Widescreen</PresentationFormat>
  <Paragraphs>50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Optic disc characterization in myopic eyes</vt:lpstr>
      <vt:lpstr>Normal Optic Nerve Head</vt:lpstr>
      <vt:lpstr>Myopic Eye </vt:lpstr>
      <vt:lpstr>Optic nerve head characterisation in myopia</vt:lpstr>
      <vt:lpstr>Optic Nerve head tilt</vt:lpstr>
      <vt:lpstr>Wang CY et al, 2018</vt:lpstr>
      <vt:lpstr>Influence of optic disc-fovea distance on macular thickness measurements with OCT in healthy myopic eyes</vt:lpstr>
      <vt:lpstr>Proposed study…..</vt:lpstr>
      <vt:lpstr>Various limitations in literature!</vt:lpstr>
      <vt:lpstr>PowerPoint Presentation</vt:lpstr>
      <vt:lpstr>PowerPoint Presentation</vt:lpstr>
      <vt:lpstr>Reference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Jothi Balaji</dc:creator>
  <cp:lastModifiedBy>Nitish Gudapati</cp:lastModifiedBy>
  <cp:revision>19</cp:revision>
  <dcterms:created xsi:type="dcterms:W3CDTF">2020-03-09T05:11:12Z</dcterms:created>
  <dcterms:modified xsi:type="dcterms:W3CDTF">2020-04-07T10:09:46Z</dcterms:modified>
</cp:coreProperties>
</file>

<file path=docProps/thumbnail.jpeg>
</file>